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323" r:id="rId3"/>
    <p:sldId id="262" r:id="rId4"/>
    <p:sldId id="291" r:id="rId5"/>
    <p:sldId id="264" r:id="rId6"/>
    <p:sldId id="324" r:id="rId7"/>
    <p:sldId id="265" r:id="rId8"/>
    <p:sldId id="266" r:id="rId9"/>
    <p:sldId id="268" r:id="rId10"/>
    <p:sldId id="269" r:id="rId11"/>
    <p:sldId id="326" r:id="rId12"/>
    <p:sldId id="267" r:id="rId13"/>
    <p:sldId id="325" r:id="rId14"/>
    <p:sldId id="319" r:id="rId15"/>
    <p:sldId id="320" r:id="rId16"/>
    <p:sldId id="330" r:id="rId17"/>
    <p:sldId id="282" r:id="rId18"/>
    <p:sldId id="278" r:id="rId19"/>
    <p:sldId id="283" r:id="rId20"/>
    <p:sldId id="279" r:id="rId21"/>
    <p:sldId id="280" r:id="rId22"/>
    <p:sldId id="32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FFFF"/>
    </p:penClr>
  </p:showPr>
  <p:clrMru>
    <a:srgbClr val="C1B40F"/>
    <a:srgbClr val="8A0045"/>
    <a:srgbClr val="FF3399"/>
    <a:srgbClr val="000000"/>
    <a:srgbClr val="FF3300"/>
    <a:srgbClr val="A8B719"/>
    <a:srgbClr val="CCCC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7153" autoAdjust="0"/>
  </p:normalViewPr>
  <p:slideViewPr>
    <p:cSldViewPr>
      <p:cViewPr>
        <p:scale>
          <a:sx n="50" d="100"/>
          <a:sy n="50" d="100"/>
        </p:scale>
        <p:origin x="-1176" y="-12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2E3869-D023-4399-8EB8-EBD8B6644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D95B0-4423-473A-AB12-AA4823D9981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E6015-CFD4-46D6-85A3-251E28B519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FCCBF-AEB0-4431-9FAA-DD16B748A7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D575C-4A4E-4179-B7B6-74B48B25F6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8BB45-3A73-460F-A6D0-DAFD411CC3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BF7B3CD4-05C2-46D4-AB9B-79FFD7F409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A6DF-2CCB-485A-9719-EAB20D714A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C17B0-1D37-4278-8EB2-2933E21A15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C7EDF-E108-4FAC-8B57-46C58ECB3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882B4-4A32-4317-B50C-B31299BB72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D0BFE-04FD-45A4-8D06-0B0AB77553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6B7D0-5FEB-466C-8F79-9ED70A6E68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DD52BE4-16BD-402D-B58A-80D0E37D7C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8.wav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ПРАВИЛА</a:t>
            </a:r>
            <a:b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пожарной безопасности</a:t>
            </a:r>
          </a:p>
        </p:txBody>
      </p:sp>
      <p:pic>
        <p:nvPicPr>
          <p:cNvPr id="2051" name="Picture 4" descr="MMj0236357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953000"/>
            <a:ext cx="9509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MMj0236357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0800" y="4648200"/>
            <a:ext cx="895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MMj0236357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228600"/>
            <a:ext cx="83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MMj0236357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685800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MMj0236357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671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MMj0236357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429000"/>
            <a:ext cx="1174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MMj0236357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724400"/>
            <a:ext cx="392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 descr="MMj0236357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219200"/>
            <a:ext cx="727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2" fill="hold"/>
                                        <p:tgtEl>
                                          <p:spTgt spid="5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5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0" y="5867400"/>
            <a:ext cx="9220200" cy="1020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Спички – наши друзья и помощники. Но их нельзя зажигать и бросать ради забавы. Тогда они превращаются в злейшего врага человека.</a:t>
            </a:r>
          </a:p>
        </p:txBody>
      </p:sp>
      <p:pic>
        <p:nvPicPr>
          <p:cNvPr id="11267" name="Picture 5" descr="MPj040187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97025"/>
            <a:ext cx="6065838" cy="404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6" descr="MPj040002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92425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5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</p:childTnLst>
        </p:cTn>
      </p:par>
    </p:tnLst>
    <p:bldLst>
      <p:bldP spid="1126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Не оставляйте детей без присмотра!</a:t>
            </a:r>
          </a:p>
        </p:txBody>
      </p:sp>
      <p:pic>
        <p:nvPicPr>
          <p:cNvPr id="13315" name="Содержимое 3" descr="0006-011-U-detej-ot-1-do-3-l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730375"/>
            <a:ext cx="6667500" cy="444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0" y="6248400"/>
            <a:ext cx="9144000" cy="60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>
                <a:solidFill>
                  <a:srgbClr val="FF0000"/>
                </a:solidFill>
              </a:rPr>
              <a:t>Большую опасность представляют собой костры, которые люди разводят в лесу или вблизи строений. </a:t>
            </a:r>
          </a:p>
        </p:txBody>
      </p:sp>
      <p:pic>
        <p:nvPicPr>
          <p:cNvPr id="14339" name="Picture 7" descr="PICT1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7696200" cy="5772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9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6525" y="-6096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2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Соблюдайте правила пожарной безопасности в лесу</a:t>
            </a:r>
          </a:p>
        </p:txBody>
      </p:sp>
      <p:pic>
        <p:nvPicPr>
          <p:cNvPr id="15363" name="Содержимое 3" descr="g_6_2275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1069"/>
            <a:ext cx="8229600" cy="3966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1371600"/>
          </a:xfrm>
          <a:gradFill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Уходя из дома, не забывай выключать электроприборы</a:t>
            </a:r>
          </a:p>
        </p:txBody>
      </p:sp>
      <p:pic>
        <p:nvPicPr>
          <p:cNvPr id="21507" name="Picture 5" descr="MPj040705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143000"/>
            <a:ext cx="5995988" cy="399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8" descr="MPj040050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2888"/>
            <a:ext cx="3259138" cy="4075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578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6525" y="-6096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8" fill="hold"/>
                                        <p:tgtEl>
                                          <p:spTgt spid="757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5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6"/>
                </p:tgtEl>
              </p:cMediaNode>
            </p:audio>
          </p:childTnLst>
        </p:cTn>
      </p:par>
    </p:tnLst>
    <p:bldLst>
      <p:bldP spid="2150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FF3300"/>
                </a:solidFill>
              </a:rPr>
              <a:t>Ни в коем случае не зажигай без взрослых фейерверки, свечи или бенгальские огни.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z="2000" b="1" i="1" dirty="0" smtClean="0">
              <a:solidFill>
                <a:srgbClr val="FF3300"/>
              </a:solidFill>
            </a:endParaRPr>
          </a:p>
        </p:txBody>
      </p:sp>
      <p:pic>
        <p:nvPicPr>
          <p:cNvPr id="22531" name="Picture 3" descr="MPj041005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68600"/>
            <a:ext cx="4267200" cy="4089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2" name="Picture 4" descr="MPj042766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2200" y="1066800"/>
            <a:ext cx="5511800" cy="361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4" fill="hold"/>
                                        <p:tgtEl>
                                          <p:spTgt spid="768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0" y="5867400"/>
            <a:ext cx="9144000" cy="99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i="1" smtClean="0">
                <a:solidFill>
                  <a:srgbClr val="FF0000"/>
                </a:solidFill>
              </a:rPr>
              <a:t>Когда случается пожар, на помощь приходят пожарные.</a:t>
            </a:r>
          </a:p>
        </p:txBody>
      </p:sp>
      <p:pic>
        <p:nvPicPr>
          <p:cNvPr id="6656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6525" y="-6858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MPj040039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6388"/>
            <a:ext cx="8686800" cy="5332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9" fill="hold"/>
                                        <p:tgtEl>
                                          <p:spTgt spid="66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MPj04004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950" y="76200"/>
            <a:ext cx="4337050" cy="650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953000"/>
            <a:ext cx="3962400" cy="427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i="1" smtClean="0">
                <a:solidFill>
                  <a:schemeClr val="bg1"/>
                </a:solidFill>
              </a:rPr>
              <a:t>Маршак С. «</a:t>
            </a:r>
            <a:r>
              <a:rPr lang="ru-RU" sz="1800" i="1" smtClean="0">
                <a:solidFill>
                  <a:schemeClr val="bg1"/>
                </a:solidFill>
              </a:rPr>
              <a:t>Пожар</a:t>
            </a:r>
            <a:r>
              <a:rPr lang="ru-RU" sz="2000" i="1" smtClean="0">
                <a:solidFill>
                  <a:schemeClr val="bg1"/>
                </a:solidFill>
              </a:rPr>
              <a:t>»</a:t>
            </a:r>
            <a:br>
              <a:rPr lang="ru-RU" sz="2000" i="1" smtClean="0">
                <a:solidFill>
                  <a:schemeClr val="bg1"/>
                </a:solidFill>
              </a:rPr>
            </a:br>
            <a:endParaRPr lang="ru-RU" sz="2000" i="1" smtClean="0">
              <a:solidFill>
                <a:schemeClr val="bg1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1295400"/>
            <a:ext cx="40386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Теперь не надо каланчи,</a:t>
            </a:r>
          </a:p>
          <a:p>
            <a:r>
              <a:rPr lang="ru-RU" sz="2800">
                <a:solidFill>
                  <a:schemeClr val="bg1"/>
                </a:solidFill>
              </a:rPr>
              <a:t>Звони по телефону</a:t>
            </a:r>
          </a:p>
          <a:p>
            <a:r>
              <a:rPr lang="ru-RU" sz="2800">
                <a:solidFill>
                  <a:schemeClr val="bg1"/>
                </a:solidFill>
              </a:rPr>
              <a:t>И о пожаре сообщи</a:t>
            </a:r>
          </a:p>
          <a:p>
            <a:r>
              <a:rPr lang="ru-RU" sz="2800">
                <a:solidFill>
                  <a:schemeClr val="bg1"/>
                </a:solidFill>
              </a:rPr>
              <a:t>Ближайшему району.</a:t>
            </a:r>
          </a:p>
          <a:p>
            <a:r>
              <a:rPr lang="ru-RU" sz="2800">
                <a:solidFill>
                  <a:schemeClr val="bg1"/>
                </a:solidFill>
              </a:rPr>
              <a:t>Пусть помнит каждый гражданин</a:t>
            </a:r>
          </a:p>
          <a:p>
            <a:r>
              <a:rPr lang="ru-RU" sz="2800">
                <a:solidFill>
                  <a:schemeClr val="bg1"/>
                </a:solidFill>
              </a:rPr>
              <a:t>Пожарный номер </a:t>
            </a:r>
            <a:r>
              <a:rPr lang="ru-RU" sz="2800" b="1">
                <a:solidFill>
                  <a:srgbClr val="FF3300"/>
                </a:solidFill>
              </a:rPr>
              <a:t>01</a:t>
            </a:r>
            <a:r>
              <a:rPr lang="ru-RU" sz="28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175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6525" y="-6858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9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i="1" dirty="0" smtClean="0">
                <a:solidFill>
                  <a:srgbClr val="FF3300"/>
                </a:solidFill>
              </a:rPr>
              <a:t>Предупреди </a:t>
            </a:r>
            <a:r>
              <a:rPr lang="ru-RU" sz="2400" b="1" i="1" dirty="0" smtClean="0">
                <a:solidFill>
                  <a:srgbClr val="FF3300"/>
                </a:solidFill>
              </a:rPr>
              <a:t>о пожаре соседей, если необходимо, они помогут тебе вызвать пожарных.</a:t>
            </a:r>
            <a:r>
              <a:rPr lang="ru-RU" sz="2400" dirty="0" smtClean="0">
                <a:solidFill>
                  <a:srgbClr val="FF3300"/>
                </a:solidFill>
              </a:rPr>
              <a:t/>
            </a:r>
            <a:br>
              <a:rPr lang="ru-RU" sz="2400" dirty="0" smtClean="0">
                <a:solidFill>
                  <a:srgbClr val="FF3300"/>
                </a:solidFill>
              </a:rPr>
            </a:br>
            <a:endParaRPr lang="ru-RU" sz="2400" dirty="0" smtClean="0">
              <a:solidFill>
                <a:srgbClr val="FF3300"/>
              </a:solidFill>
            </a:endParaRPr>
          </a:p>
        </p:txBody>
      </p:sp>
      <p:pic>
        <p:nvPicPr>
          <p:cNvPr id="2765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0" descr="MPj040733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1588"/>
            <a:ext cx="4572000" cy="304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4" descr="пожарны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3000"/>
            <a:ext cx="5943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4" fill="hold"/>
                                        <p:tgtEl>
                                          <p:spTgt spid="27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7"/>
                </p:tgtEl>
              </p:cMediaNode>
            </p:audio>
          </p:childTnLst>
        </p:cTn>
      </p:par>
    </p:tnLst>
    <p:bldLst>
      <p:bldP spid="266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rgbClr val="FF0000"/>
                </a:solidFill>
              </a:rPr>
              <a:t>При </a:t>
            </a:r>
            <a:r>
              <a:rPr lang="ru-RU" sz="2400" b="1" i="1" dirty="0" smtClean="0">
                <a:solidFill>
                  <a:srgbClr val="FF0000"/>
                </a:solidFill>
              </a:rPr>
              <a:t>пожаре нельзя прятаться под кровать, в шкаф, под ванну – лучше совсем убежать из квартиры или из дома.</a:t>
            </a:r>
          </a:p>
        </p:txBody>
      </p:sp>
      <p:pic>
        <p:nvPicPr>
          <p:cNvPr id="27651" name="Picture 7" descr="ооо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7315200" cy="546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1" fill="hold"/>
                                        <p:tgtEl>
                                          <p:spTgt spid="327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6"/>
                </p:tgtEl>
              </p:cMediaNode>
            </p:audio>
          </p:childTnLst>
        </p:cTn>
      </p:par>
    </p:tnLst>
    <p:bldLst>
      <p:bldP spid="276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iunie_pojar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gradFill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i="1" dirty="0" smtClean="0">
                <a:solidFill>
                  <a:srgbClr val="FF3300"/>
                </a:solidFill>
              </a:rPr>
              <a:t>Помни</a:t>
            </a:r>
            <a:r>
              <a:rPr lang="ru-RU" sz="2400" b="1" i="1" dirty="0" smtClean="0">
                <a:solidFill>
                  <a:srgbClr val="FF3300"/>
                </a:solidFill>
              </a:rPr>
              <a:t>: дым гораздо опаснее огня. Если чувствуешь, что задыхаешься, закрой нос и рот мокрой тряпкой, ляг на пол и ползи к выходу – внизу дыма меньше.</a:t>
            </a:r>
          </a:p>
        </p:txBody>
      </p:sp>
      <p:pic>
        <p:nvPicPr>
          <p:cNvPr id="28675" name="Picture 5" descr="MPj040130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1988"/>
            <a:ext cx="5486400" cy="3656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ды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5486400" cy="366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0" fill="hold"/>
                                        <p:tgtEl>
                                          <p:spTgt spid="286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8"/>
                </p:tgtEl>
              </p:cMediaNode>
            </p:audio>
          </p:childTnLst>
        </p:cTn>
      </p:par>
    </p:tnLst>
    <p:bldLst>
      <p:bldP spid="286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i="1" dirty="0" smtClean="0">
                <a:solidFill>
                  <a:srgbClr val="FF3300"/>
                </a:solidFill>
              </a:rPr>
              <a:t>Ожидая </a:t>
            </a:r>
            <a:r>
              <a:rPr lang="ru-RU" sz="2400" b="1" i="1" dirty="0" smtClean="0">
                <a:solidFill>
                  <a:srgbClr val="FF3300"/>
                </a:solidFill>
              </a:rPr>
              <a:t>приезда пожарных, старайся сохранять спокойствие: тебя обязательно спасут.</a:t>
            </a:r>
            <a:r>
              <a:rPr lang="ru-RU" sz="2400" dirty="0" smtClean="0">
                <a:solidFill>
                  <a:srgbClr val="FF3300"/>
                </a:solidFill>
              </a:rPr>
              <a:t/>
            </a:r>
            <a:br>
              <a:rPr lang="ru-RU" sz="2400" dirty="0" smtClean="0">
                <a:solidFill>
                  <a:srgbClr val="FF3300"/>
                </a:solidFill>
              </a:rPr>
            </a:br>
            <a:endParaRPr lang="ru-RU" sz="2400" dirty="0" smtClean="0">
              <a:solidFill>
                <a:srgbClr val="FF3300"/>
              </a:solidFill>
            </a:endParaRPr>
          </a:p>
        </p:txBody>
      </p:sp>
      <p:pic>
        <p:nvPicPr>
          <p:cNvPr id="2970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6525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MPj040963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488" y="1168400"/>
            <a:ext cx="3795712" cy="56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9" descr="MPj043178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143000"/>
            <a:ext cx="3811588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3" fill="hold"/>
                                        <p:tgtEl>
                                          <p:spTgt spid="2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1143000" y="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  <a:latin typeface="Verdana" pitchFamily="34" charset="0"/>
              </a:rPr>
              <a:t>БУДЬ ОСТОРОЖЕН С ОГНЕМ!</a:t>
            </a:r>
          </a:p>
        </p:txBody>
      </p:sp>
      <p:sp>
        <p:nvSpPr>
          <p:cNvPr id="30724" name="Заголовок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При пожаре звони 01 !</a:t>
            </a:r>
          </a:p>
        </p:txBody>
      </p:sp>
      <p:pic>
        <p:nvPicPr>
          <p:cNvPr id="30725" name="Содержимое 11" descr="dubrovno_mchs_bezopasnost_byt_pozhar_dom_proizvodstvo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1"/>
                </p:tgtEl>
              </p:cMediaNode>
            </p:audio>
          </p:childTnLst>
        </p:cTn>
      </p:par>
    </p:tnLst>
    <p:bldLst>
      <p:bldP spid="30723" grpId="0"/>
      <p:bldP spid="307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MPj040942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52400"/>
            <a:ext cx="86614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0" y="5562600"/>
            <a:ext cx="9144000" cy="1752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Огонь – давний друг человека.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 С его помощью совершается много полезных дел</a:t>
            </a:r>
          </a:p>
        </p:txBody>
      </p:sp>
      <p:pic>
        <p:nvPicPr>
          <p:cNvPr id="1126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5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</p:childTnLst>
        </p:cTn>
      </p:par>
    </p:tnLst>
    <p:bldLst>
      <p:bldP spid="409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Ring_on_fi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0"/>
            <a:ext cx="48768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4" descr="MPj0424296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20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6181725"/>
            <a:ext cx="9144000" cy="682625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 i="1" dirty="0">
                <a:solidFill>
                  <a:srgbClr val="FF0000"/>
                </a:solidFill>
              </a:rPr>
              <a:t>Огонь верно служит людям в повседневном быту и на производстве</a:t>
            </a:r>
          </a:p>
        </p:txBody>
      </p:sp>
      <p:pic>
        <p:nvPicPr>
          <p:cNvPr id="4096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6"/>
                </p:tgtEl>
              </p:cMediaNode>
            </p:audio>
          </p:childTnLst>
        </p:cTn>
      </p:par>
    </p:tnLst>
    <p:bldLst>
      <p:bldP spid="5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Но иногда случается, что из верного друга огонь превращается в беспощадного недруга, уничтожающего все на своем пути</a:t>
            </a:r>
          </a:p>
        </p:txBody>
      </p:sp>
      <p:pic>
        <p:nvPicPr>
          <p:cNvPr id="6147" name="Picture 7" descr="MPj04000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133600"/>
            <a:ext cx="5486400" cy="3275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10" descr="о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05400" cy="328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23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>
                <a:alpha val="72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gradFill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Огонь ошибок не прощает!</a:t>
            </a:r>
            <a:endParaRPr lang="ru-RU" sz="3600" i="1" dirty="0" smtClean="0">
              <a:solidFill>
                <a:srgbClr val="FF0000"/>
              </a:solidFill>
            </a:endParaRPr>
          </a:p>
        </p:txBody>
      </p:sp>
      <p:pic>
        <p:nvPicPr>
          <p:cNvPr id="7170" name="Содержимое 3" descr="180520121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4478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Содержимое 5" descr="1805201217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6300" y="14478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Содержимое 5" descr="1805201217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0005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MPj040733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295400"/>
            <a:ext cx="5943600" cy="431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0" y="365125"/>
            <a:ext cx="32766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itchFamily="34" charset="0"/>
              </a:rPr>
              <a:t>Да, огонь бывает разный,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itchFamily="34" charset="0"/>
              </a:rPr>
              <a:t>Бледно-желтый, ярко-красный,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itchFamily="34" charset="0"/>
              </a:rPr>
              <a:t>Синий или золотой,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itchFamily="34" charset="0"/>
              </a:rPr>
              <a:t>Огонь добрый, огонь злой.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itchFamily="34" charset="0"/>
              </a:rPr>
              <a:t>Злой огонь - </a:t>
            </a:r>
            <a:r>
              <a:rPr lang="ru-RU" sz="2000" dirty="0" err="1">
                <a:solidFill>
                  <a:schemeClr val="bg1"/>
                </a:solidFill>
                <a:latin typeface="Verdana" pitchFamily="34" charset="0"/>
              </a:rPr>
              <a:t>огонь</a:t>
            </a:r>
            <a:r>
              <a:rPr lang="ru-RU" sz="2000" dirty="0">
                <a:solidFill>
                  <a:schemeClr val="bg1"/>
                </a:solidFill>
                <a:latin typeface="Verdana" pitchFamily="34" charset="0"/>
              </a:rPr>
              <a:t> пожара,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itchFamily="34" charset="0"/>
              </a:rPr>
              <a:t>Злой огонь - </a:t>
            </a:r>
            <a:r>
              <a:rPr lang="ru-RU" sz="2000" dirty="0" err="1">
                <a:solidFill>
                  <a:schemeClr val="bg1"/>
                </a:solidFill>
                <a:latin typeface="Verdana" pitchFamily="34" charset="0"/>
              </a:rPr>
              <a:t>огонь</a:t>
            </a:r>
            <a:r>
              <a:rPr lang="ru-RU" sz="2000" dirty="0">
                <a:solidFill>
                  <a:schemeClr val="bg1"/>
                </a:solidFill>
                <a:latin typeface="Verdana" pitchFamily="34" charset="0"/>
              </a:rPr>
              <a:t> войны.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itchFamily="34" charset="0"/>
              </a:rPr>
              <a:t>От безжалостного жара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itchFamily="34" charset="0"/>
              </a:rPr>
              <a:t>Дни темны, поля черны.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itchFamily="34" charset="0"/>
              </a:rPr>
              <a:t>Жители земного шара,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itchFamily="34" charset="0"/>
              </a:rPr>
              <a:t>Граждане любой страны,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itchFamily="34" charset="0"/>
              </a:rPr>
              <a:t>Злой огонь гасить должны.</a:t>
            </a:r>
          </a:p>
        </p:txBody>
      </p:sp>
      <p:pic>
        <p:nvPicPr>
          <p:cNvPr id="14348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1" fill="hold"/>
                                        <p:tgtEl>
                                          <p:spTgt spid="14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0" y="5562600"/>
            <a:ext cx="9144000" cy="137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Очень опасна разбушевавшаяся огненная стихия – ПОЖАР. При пожаре сгорают вещи, квартиры, дома, леса, а главное – гибнут люди. Как же возникают пожары? </a:t>
            </a:r>
          </a:p>
        </p:txBody>
      </p:sp>
      <p:pic>
        <p:nvPicPr>
          <p:cNvPr id="9219" name="Picture 9" descr="MPj040747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149225"/>
            <a:ext cx="8351837" cy="5184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72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233363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2"/>
                </p:tgtEl>
              </p:cMediaNode>
            </p:audio>
          </p:childTnLst>
        </p:cTn>
      </p:par>
    </p:tnLst>
    <p:bldLst>
      <p:bldP spid="92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Пожары часто происходят по вине людей. Неловкое обращение с огнем – и возник пожар!</a:t>
            </a:r>
          </a:p>
        </p:txBody>
      </p:sp>
      <p:pic>
        <p:nvPicPr>
          <p:cNvPr id="10243" name="Picture 5" descr="MPj040267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76200"/>
            <a:ext cx="5715000" cy="3806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15" descr="MPj03853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85800"/>
            <a:ext cx="3319463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4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6525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2" fill="hold"/>
                                        <p:tgtEl>
                                          <p:spTgt spid="174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4"/>
                </p:tgtEl>
              </p:cMediaNode>
            </p:audio>
          </p:childTnLst>
        </p:cTn>
      </p:par>
    </p:tnLst>
    <p:bldLst>
      <p:bldP spid="1024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1024</TotalTime>
  <Words>352</Words>
  <Application>Microsoft Office PowerPoint</Application>
  <PresentationFormat>Экран (4:3)</PresentationFormat>
  <Paragraphs>40</Paragraphs>
  <Slides>22</Slides>
  <Notes>1</Notes>
  <HiddenSlides>0</HiddenSlides>
  <MMClips>18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Verdana</vt:lpstr>
      <vt:lpstr>Апекс</vt:lpstr>
      <vt:lpstr>ПРАВИЛА пожарной безопасности</vt:lpstr>
      <vt:lpstr>Слайд 2</vt:lpstr>
      <vt:lpstr>Слайд 3</vt:lpstr>
      <vt:lpstr>Слайд 4</vt:lpstr>
      <vt:lpstr>Слайд 5</vt:lpstr>
      <vt:lpstr>Огонь ошибок не прощает!</vt:lpstr>
      <vt:lpstr>Слайд 7</vt:lpstr>
      <vt:lpstr>Слайд 8</vt:lpstr>
      <vt:lpstr>Слайд 9</vt:lpstr>
      <vt:lpstr>Слайд 10</vt:lpstr>
      <vt:lpstr>Не оставляйте детей без присмотра!</vt:lpstr>
      <vt:lpstr>Слайд 12</vt:lpstr>
      <vt:lpstr>Соблюдайте правила пожарной безопасности в лесу</vt:lpstr>
      <vt:lpstr>Слайд 14</vt:lpstr>
      <vt:lpstr>Слайд 15</vt:lpstr>
      <vt:lpstr>Слайд 16</vt:lpstr>
      <vt:lpstr>Маршак С. «Пожар» </vt:lpstr>
      <vt:lpstr>Предупреди о пожаре соседей, если необходимо, они помогут тебе вызвать пожарных. </vt:lpstr>
      <vt:lpstr>При пожаре нельзя прятаться под кровать, в шкаф, под ванну – лучше совсем убежать из квартиры или из дома.</vt:lpstr>
      <vt:lpstr>Помни: дым гораздо опаснее огня. Если чувствуешь, что задыхаешься, закрой нос и рот мокрой тряпкой, ляг на пол и ползи к выходу – внизу дыма меньше.</vt:lpstr>
      <vt:lpstr>Ожидая приезда пожарных, старайся сохранять спокойствие: тебя обязательно спасут. </vt:lpstr>
      <vt:lpstr>При пожаре звони 01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Ксенечка</dc:creator>
  <cp:lastModifiedBy>Ксенечка</cp:lastModifiedBy>
  <cp:revision>48</cp:revision>
  <cp:lastPrinted>1601-01-01T00:00:00Z</cp:lastPrinted>
  <dcterms:created xsi:type="dcterms:W3CDTF">1601-01-01T00:00:00Z</dcterms:created>
  <dcterms:modified xsi:type="dcterms:W3CDTF">2012-11-19T22:56:56Z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